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  <p:sldMasterId id="2147483720" r:id="rId2"/>
  </p:sldMasterIdLst>
  <p:notesMasterIdLst>
    <p:notesMasterId r:id="rId16"/>
  </p:notesMasterIdLst>
  <p:handoutMasterIdLst>
    <p:handoutMasterId r:id="rId17"/>
  </p:handoutMasterIdLst>
  <p:sldIdLst>
    <p:sldId id="1191" r:id="rId3"/>
    <p:sldId id="1224" r:id="rId4"/>
    <p:sldId id="1226" r:id="rId5"/>
    <p:sldId id="1227" r:id="rId6"/>
    <p:sldId id="1225" r:id="rId7"/>
    <p:sldId id="1209" r:id="rId8"/>
    <p:sldId id="303" r:id="rId9"/>
    <p:sldId id="1219" r:id="rId10"/>
    <p:sldId id="304" r:id="rId11"/>
    <p:sldId id="1221" r:id="rId12"/>
    <p:sldId id="1186" r:id="rId13"/>
    <p:sldId id="1184" r:id="rId14"/>
    <p:sldId id="1211" r:id="rId1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253F6B8-4F73-48DB-B3DC-A144570A8B1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Book of Revelation (10)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23B22E-7D73-49C5-A729-6BD8B8C80F3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5/3/2020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6E1C37-71A0-44B4-B59D-759D611BD03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3FE40F-038E-4D78-AB24-8B5E0CCDB0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9F378A8-4C9C-4B17-A89D-24CBE14F2825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08776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Class – The Book of Revelation (10)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5/3/2020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3E979-6AA7-4A58-874B-A65E07B21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80795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85DC-C5DD-4A28-94F6-F9F029BCA1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5361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2829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0843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9134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79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4017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172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E910-BBD9-4C6C-B553-9F185752B0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6985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84D8-2FAB-4CF1-AF74-0E7F3D958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6968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85DC-C5DD-4A28-94F6-F9F029BCA1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1213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7C3C-26EA-48D1-89DB-82086917E9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2411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7C3C-26EA-48D1-89DB-82086917E9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467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DFFC-4C7E-4580-BD58-D28052B841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6848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1AFB8-6607-4BFB-A990-26AE2ECB36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894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5985-F0FB-461C-A410-C18B3EA5F9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369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3877-D21C-4381-AFB3-9CF0607A0B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5792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5BA9-689B-4940-B8A1-D0153F6131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4534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7187E-E6D4-4886-BDEE-08F8AEB698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1548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BCD0-433E-4322-8891-D43E1F630C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5835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9607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5069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4916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DFFC-4C7E-4580-BD58-D28052B841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9143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8160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7306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1891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E910-BBD9-4C6C-B553-9F185752B0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6828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84D8-2FAB-4CF1-AF74-0E7F3D958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6966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1AFB8-6607-4BFB-A990-26AE2ECB36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3021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5985-F0FB-461C-A410-C18B3EA5F9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5085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3877-D21C-4381-AFB3-9CF0607A0B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2488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5BA9-689B-4940-B8A1-D0153F6131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0257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7187E-E6D4-4886-BDEE-08F8AEB698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1612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BCD0-433E-4322-8891-D43E1F630C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7398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14E1C30-FBAE-4A11-A2F4-BC1000893AEE}" type="datetime2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Sunday, May 3, 2020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993406-65C4-4D22-BD95-804FD5C566B8}" type="slidenum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6859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2FA3C6-7C60-430F-B028-42B5104B86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81288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D927B-E843-462E-9476-E45B6FC0D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95" y="1905000"/>
            <a:ext cx="8533811" cy="2086725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Study Of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The Book Of Revelation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684570-74C7-4D91-8578-009947D53E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100" y="4648918"/>
            <a:ext cx="7696200" cy="424732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May 3,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A796AF-6424-41FA-BBC3-01A62FCD2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2085DC-C5DD-4A28-94F6-F9F029BCA1AE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7800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1502544" y="566291"/>
            <a:ext cx="5986511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John’s Vision of Christ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Commissioning Him to Write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304802" y="1981200"/>
            <a:ext cx="8518687" cy="471205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3038" indent="173038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5200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3200" b="1" dirty="0">
                <a:cs typeface="Arial" panose="020B0604020202020204" pitchFamily="34" charset="0"/>
              </a:rPr>
              <a:t>John’s Vision of Christ Among the Churches (verses 9-20)</a:t>
            </a:r>
            <a:endParaRPr lang="en-US" altLang="en-US" sz="3200" dirty="0">
              <a:cs typeface="Arial" panose="020B0604020202020204" pitchFamily="34" charset="0"/>
            </a:endParaRPr>
          </a:p>
          <a:p>
            <a:pPr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2800" dirty="0">
                <a:cs typeface="Arial" panose="020B0604020202020204" pitchFamily="34" charset="0"/>
              </a:rPr>
              <a:t>John was their brother and companion. </a:t>
            </a:r>
            <a:br>
              <a:rPr lang="en-US" altLang="en-US" sz="2800" dirty="0">
                <a:cs typeface="Arial" panose="020B0604020202020204" pitchFamily="34" charset="0"/>
              </a:rPr>
            </a:br>
            <a:r>
              <a:rPr lang="en-US" altLang="en-US" sz="2800" dirty="0">
                <a:cs typeface="Arial" panose="020B0604020202020204" pitchFamily="34" charset="0"/>
              </a:rPr>
              <a:t>(verses 9-11)</a:t>
            </a:r>
          </a:p>
          <a:p>
            <a:pPr marL="630238" lvl="1" indent="-4572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cs typeface="Arial" panose="020B0604020202020204" pitchFamily="34" charset="0"/>
              </a:rPr>
              <a:t>Where John was </a:t>
            </a:r>
            <a:r>
              <a:rPr lang="en-US" altLang="en-US" sz="2400" i="1" dirty="0">
                <a:cs typeface="Arial" panose="020B0604020202020204" pitchFamily="34" charset="0"/>
              </a:rPr>
              <a:t>– Patmos</a:t>
            </a:r>
            <a:r>
              <a:rPr lang="en-US" altLang="en-US" sz="2400" dirty="0">
                <a:cs typeface="Arial" panose="020B0604020202020204" pitchFamily="34" charset="0"/>
              </a:rPr>
              <a:t> (verse 9)</a:t>
            </a:r>
          </a:p>
          <a:p>
            <a:pPr marL="630238" lvl="1" indent="-4572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cs typeface="Arial" panose="020B0604020202020204" pitchFamily="34" charset="0"/>
              </a:rPr>
              <a:t>Companion in “the tribulation.” Revelation 7:14-17</a:t>
            </a:r>
            <a:br>
              <a:rPr lang="en-US" altLang="en-US" sz="2400" dirty="0">
                <a:cs typeface="Arial" panose="020B0604020202020204" pitchFamily="34" charset="0"/>
              </a:rPr>
            </a:br>
            <a:r>
              <a:rPr lang="en-US" altLang="en-US" sz="2400" dirty="0">
                <a:cs typeface="Arial" panose="020B0604020202020204" pitchFamily="34" charset="0"/>
              </a:rPr>
              <a:t>He was there for the same reason the souls under the altar had been slain (6:9-10).</a:t>
            </a:r>
          </a:p>
          <a:p>
            <a:pPr marL="630238" lvl="1" indent="-4572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cs typeface="Arial" panose="020B0604020202020204" pitchFamily="34" charset="0"/>
              </a:rPr>
              <a:t>Companion in “the kingdom.” Colossians 1:13; </a:t>
            </a:r>
            <a:br>
              <a:rPr lang="en-US" altLang="en-US" sz="2400" dirty="0">
                <a:cs typeface="Arial" panose="020B0604020202020204" pitchFamily="34" charset="0"/>
              </a:rPr>
            </a:br>
            <a:r>
              <a:rPr lang="en-US" altLang="en-US" sz="2400" dirty="0">
                <a:cs typeface="Arial" panose="020B0604020202020204" pitchFamily="34" charset="0"/>
              </a:rPr>
              <a:t>Revelation 1:6; 5:10</a:t>
            </a:r>
          </a:p>
          <a:p>
            <a:pPr marL="630238" lvl="1" indent="-4572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cs typeface="Arial" panose="020B0604020202020204" pitchFamily="34" charset="0"/>
              </a:rPr>
              <a:t>Patience (endurance). Revelation 14:12-13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025DEA-C067-480F-8CBF-06A1B9F9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955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1502544" y="490875"/>
            <a:ext cx="5986511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John’s Vision of Christ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Commissioning Him to Write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123824" y="1600986"/>
            <a:ext cx="8907053" cy="491211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3038" indent="173038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5200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3200" b="1" dirty="0">
                <a:cs typeface="Arial" panose="020B0604020202020204" pitchFamily="34" charset="0"/>
              </a:rPr>
              <a:t>John’s Vision of Christ Among the Churches (verses 9-20)</a:t>
            </a:r>
            <a:endParaRPr lang="en-US" altLang="en-US" sz="3200" dirty="0">
              <a:cs typeface="Arial" panose="020B0604020202020204" pitchFamily="34" charset="0"/>
            </a:endParaRPr>
          </a:p>
          <a:p>
            <a:pPr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2800" dirty="0">
                <a:cs typeface="Arial" panose="020B0604020202020204" pitchFamily="34" charset="0"/>
              </a:rPr>
              <a:t>John was their brother and companion.</a:t>
            </a:r>
            <a:br>
              <a:rPr lang="en-US" altLang="en-US" sz="2800" dirty="0">
                <a:cs typeface="Arial" panose="020B0604020202020204" pitchFamily="34" charset="0"/>
              </a:rPr>
            </a:br>
            <a:r>
              <a:rPr lang="en-US" altLang="en-US" sz="2800" dirty="0">
                <a:cs typeface="Arial" panose="020B0604020202020204" pitchFamily="34" charset="0"/>
              </a:rPr>
              <a:t>(verses 9-11)</a:t>
            </a:r>
          </a:p>
          <a:p>
            <a:pPr marL="630238" lvl="1" indent="-4572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400" i="1" dirty="0">
                <a:cs typeface="Arial" panose="020B0604020202020204" pitchFamily="34" charset="0"/>
              </a:rPr>
              <a:t>“In the spirit” – </a:t>
            </a:r>
            <a:r>
              <a:rPr lang="en-US" altLang="en-US" sz="2400" dirty="0">
                <a:cs typeface="Arial" panose="020B0604020202020204" pitchFamily="34" charset="0"/>
              </a:rPr>
              <a:t>Direct revelation. cf. Revelation 4:2; 21:10;</a:t>
            </a:r>
            <a:br>
              <a:rPr lang="en-US" altLang="en-US" sz="2400" dirty="0">
                <a:cs typeface="Arial" panose="020B0604020202020204" pitchFamily="34" charset="0"/>
              </a:rPr>
            </a:br>
            <a:r>
              <a:rPr lang="en-US" altLang="en-US" sz="2400" dirty="0">
                <a:cs typeface="Arial" panose="020B0604020202020204" pitchFamily="34" charset="0"/>
              </a:rPr>
              <a:t>2 Corinthians 12:1-7</a:t>
            </a:r>
          </a:p>
          <a:p>
            <a:pPr marL="630238" lvl="1" indent="-4572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400" i="1" dirty="0">
                <a:cs typeface="Arial" panose="020B0604020202020204" pitchFamily="34" charset="0"/>
              </a:rPr>
              <a:t>“On the Lord’s day” – </a:t>
            </a:r>
            <a:r>
              <a:rPr lang="en-US" altLang="en-US" sz="2400" dirty="0">
                <a:cs typeface="Arial" panose="020B0604020202020204" pitchFamily="34" charset="0"/>
              </a:rPr>
              <a:t>A day of worship – the first day of the week.</a:t>
            </a:r>
          </a:p>
          <a:p>
            <a:pPr marL="1308100" lvl="2" indent="-3429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cs typeface="Arial" panose="020B0604020202020204" pitchFamily="34" charset="0"/>
              </a:rPr>
              <a:t>Day the Lord was raised from the dead. Matthew 28:1ff</a:t>
            </a:r>
          </a:p>
          <a:p>
            <a:pPr marL="1308100" lvl="2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cs typeface="Arial" panose="020B0604020202020204" pitchFamily="34" charset="0"/>
              </a:rPr>
              <a:t>Day the church of the Lord began. Acts 2 </a:t>
            </a:r>
            <a:r>
              <a:rPr lang="en-US" sz="2000" dirty="0"/>
              <a:t>(cf. Leviticus 23:15-16).</a:t>
            </a:r>
            <a:endParaRPr lang="en-US" altLang="en-US" sz="2000" dirty="0">
              <a:cs typeface="Arial" panose="020B0604020202020204" pitchFamily="34" charset="0"/>
            </a:endParaRPr>
          </a:p>
          <a:p>
            <a:pPr marL="1308100" lvl="2" indent="-3429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cs typeface="Arial" panose="020B0604020202020204" pitchFamily="34" charset="0"/>
              </a:rPr>
              <a:t>Day the disciples partook of the Lord’s Supper. Acts 20:7</a:t>
            </a:r>
          </a:p>
          <a:p>
            <a:pPr marL="1308100" lvl="2" indent="-3429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cs typeface="Arial" panose="020B0604020202020204" pitchFamily="34" charset="0"/>
              </a:rPr>
              <a:t>Day the disciples contributed. 1 Corinthians 16:1-2</a:t>
            </a:r>
            <a:endParaRPr lang="en-US" altLang="en-US" sz="2800" dirty="0"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025DEA-C067-480F-8CBF-06A1B9F9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151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1502544" y="566291"/>
            <a:ext cx="5986511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John’s Vision of Christ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Commissioning Him to Write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76202" y="1979630"/>
            <a:ext cx="8982957" cy="412728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3038" indent="173038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5200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3200" b="1" dirty="0">
                <a:cs typeface="Arial" panose="020B0604020202020204" pitchFamily="34" charset="0"/>
              </a:rPr>
              <a:t>John’s Vision of Christ Among the Churches (verses 9-20)</a:t>
            </a:r>
            <a:endParaRPr lang="en-US" altLang="en-US" sz="3200" dirty="0">
              <a:cs typeface="Arial" panose="020B0604020202020204" pitchFamily="34" charset="0"/>
            </a:endParaRPr>
          </a:p>
          <a:p>
            <a:pPr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2800" dirty="0">
                <a:cs typeface="Arial" panose="020B0604020202020204" pitchFamily="34" charset="0"/>
              </a:rPr>
              <a:t>John describes the </a:t>
            </a:r>
            <a:r>
              <a:rPr lang="en-US" altLang="en-US" sz="2800" i="1" dirty="0">
                <a:cs typeface="Arial" panose="020B0604020202020204" pitchFamily="34" charset="0"/>
              </a:rPr>
              <a:t>“voice” </a:t>
            </a:r>
            <a:r>
              <a:rPr lang="en-US" altLang="en-US" sz="2800" dirty="0">
                <a:cs typeface="Arial" panose="020B0604020202020204" pitchFamily="34" charset="0"/>
              </a:rPr>
              <a:t>as a </a:t>
            </a:r>
            <a:r>
              <a:rPr lang="en-US" altLang="en-US" sz="2800" i="1" dirty="0">
                <a:cs typeface="Arial" panose="020B0604020202020204" pitchFamily="34" charset="0"/>
              </a:rPr>
              <a:t>“great trumpet.”</a:t>
            </a:r>
            <a:r>
              <a:rPr lang="en-US" altLang="en-US" sz="2800" dirty="0">
                <a:cs typeface="Arial" panose="020B0604020202020204" pitchFamily="34" charset="0"/>
              </a:rPr>
              <a:t> (verse 10)</a:t>
            </a:r>
          </a:p>
          <a:p>
            <a:pPr marL="630238" lvl="1" indent="-4572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800" dirty="0">
                <a:cs typeface="Arial" panose="020B0604020202020204" pitchFamily="34" charset="0"/>
              </a:rPr>
              <a:t>In the OT God often gathered His people by the sound of a trumpet. cf. Exodus 19:16, 19; Leviticus 25:9; Joshua 6:5; Isaiah 58:1, etc.</a:t>
            </a:r>
          </a:p>
          <a:p>
            <a:pPr marL="630238" lvl="1" indent="-4572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800" dirty="0">
                <a:cs typeface="Arial" panose="020B0604020202020204" pitchFamily="34" charset="0"/>
              </a:rPr>
              <a:t>This voice demanded immediate attention. (verse 12)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025DEA-C067-480F-8CBF-06A1B9F9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altLang="en-US" b="1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817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1502544" y="566291"/>
            <a:ext cx="5986511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John’s Vision of Christ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Commissioning Him to Write</a:t>
            </a:r>
            <a:r>
              <a:rPr lang="en-US" alt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85727" y="1828802"/>
            <a:ext cx="8945151" cy="429656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3038" indent="173038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5200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3200" b="1" dirty="0">
                <a:cs typeface="Arial" panose="020B0604020202020204" pitchFamily="34" charset="0"/>
              </a:rPr>
              <a:t>John’s Vision of Christ Among the Churches (verses 9-20)</a:t>
            </a:r>
            <a:endParaRPr lang="en-US" altLang="en-US" sz="3200" dirty="0">
              <a:cs typeface="Arial" panose="020B0604020202020204" pitchFamily="34" charset="0"/>
            </a:endParaRPr>
          </a:p>
          <a:p>
            <a:pPr marL="457200" indent="-4572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800" dirty="0">
                <a:cs typeface="Arial" panose="020B0604020202020204" pitchFamily="34" charset="0"/>
              </a:rPr>
              <a:t>Revelation 1:11, </a:t>
            </a:r>
            <a:r>
              <a:rPr lang="en-US" altLang="en-US" sz="2800" i="1" dirty="0">
                <a:cs typeface="Arial" panose="020B0604020202020204" pitchFamily="34" charset="0"/>
              </a:rPr>
              <a:t>“What thou seest, write in a book </a:t>
            </a:r>
            <a:br>
              <a:rPr lang="en-US" altLang="en-US" sz="2800" i="1" dirty="0">
                <a:cs typeface="Arial" panose="020B0604020202020204" pitchFamily="34" charset="0"/>
              </a:rPr>
            </a:br>
            <a:r>
              <a:rPr lang="en-US" altLang="en-US" sz="2400" dirty="0">
                <a:cs typeface="Arial" panose="020B0604020202020204" pitchFamily="34" charset="0"/>
              </a:rPr>
              <a:t>(It is inspired Scripture. Ephesians 3:3-5; 1 Corinthians 2:11-13),</a:t>
            </a:r>
            <a:br>
              <a:rPr lang="en-US" altLang="en-US" sz="2400" dirty="0">
                <a:cs typeface="Arial" panose="020B0604020202020204" pitchFamily="34" charset="0"/>
              </a:rPr>
            </a:br>
            <a:endParaRPr lang="en-US" altLang="en-US" sz="2400" dirty="0">
              <a:cs typeface="Arial" panose="020B0604020202020204" pitchFamily="34" charset="0"/>
            </a:endParaRPr>
          </a:p>
          <a:p>
            <a:pPr lvl="1" fontAlgn="base">
              <a:spcBef>
                <a:spcPts val="600"/>
              </a:spcBef>
              <a:spcAft>
                <a:spcPct val="0"/>
              </a:spcAft>
            </a:pPr>
            <a:r>
              <a:rPr lang="en-US" altLang="en-US" sz="2800" i="1" dirty="0">
                <a:cs typeface="Arial" panose="020B0604020202020204" pitchFamily="34" charset="0"/>
              </a:rPr>
              <a:t>and send (it) to the seven churches: unto </a:t>
            </a:r>
            <a:r>
              <a:rPr lang="en-US" altLang="en-US" sz="2800" i="1" u="sng" dirty="0">
                <a:cs typeface="Arial" panose="020B0604020202020204" pitchFamily="34" charset="0"/>
              </a:rPr>
              <a:t>Ephesus</a:t>
            </a:r>
            <a:r>
              <a:rPr lang="en-US" altLang="en-US" sz="2800" i="1" dirty="0">
                <a:cs typeface="Arial" panose="020B0604020202020204" pitchFamily="34" charset="0"/>
              </a:rPr>
              <a:t>, and unto </a:t>
            </a:r>
            <a:r>
              <a:rPr lang="en-US" altLang="en-US" sz="2800" i="1" u="sng" dirty="0">
                <a:cs typeface="Arial" panose="020B0604020202020204" pitchFamily="34" charset="0"/>
              </a:rPr>
              <a:t>Smyrna</a:t>
            </a:r>
            <a:r>
              <a:rPr lang="en-US" altLang="en-US" sz="2800" i="1" dirty="0">
                <a:cs typeface="Arial" panose="020B0604020202020204" pitchFamily="34" charset="0"/>
              </a:rPr>
              <a:t>, and unto </a:t>
            </a:r>
            <a:r>
              <a:rPr lang="en-US" altLang="en-US" sz="2800" i="1" u="sng" dirty="0">
                <a:cs typeface="Arial" panose="020B0604020202020204" pitchFamily="34" charset="0"/>
              </a:rPr>
              <a:t>Pergamum</a:t>
            </a:r>
            <a:r>
              <a:rPr lang="en-US" altLang="en-US" sz="2800" i="1" dirty="0">
                <a:cs typeface="Arial" panose="020B0604020202020204" pitchFamily="34" charset="0"/>
              </a:rPr>
              <a:t>, and unto </a:t>
            </a:r>
            <a:r>
              <a:rPr lang="en-US" altLang="en-US" sz="2800" i="1" u="sng" dirty="0">
                <a:cs typeface="Arial" panose="020B0604020202020204" pitchFamily="34" charset="0"/>
              </a:rPr>
              <a:t>Thyatira</a:t>
            </a:r>
            <a:r>
              <a:rPr lang="en-US" altLang="en-US" sz="2800" i="1" dirty="0">
                <a:cs typeface="Arial" panose="020B0604020202020204" pitchFamily="34" charset="0"/>
              </a:rPr>
              <a:t>, and unto </a:t>
            </a:r>
            <a:r>
              <a:rPr lang="en-US" altLang="en-US" sz="2800" i="1" u="sng" dirty="0">
                <a:cs typeface="Arial" panose="020B0604020202020204" pitchFamily="34" charset="0"/>
              </a:rPr>
              <a:t>Sardis</a:t>
            </a:r>
            <a:r>
              <a:rPr lang="en-US" altLang="en-US" sz="2800" i="1" dirty="0">
                <a:cs typeface="Arial" panose="020B0604020202020204" pitchFamily="34" charset="0"/>
              </a:rPr>
              <a:t>, and unto </a:t>
            </a:r>
            <a:r>
              <a:rPr lang="en-US" altLang="en-US" sz="2800" i="1" u="sng" dirty="0">
                <a:cs typeface="Arial" panose="020B0604020202020204" pitchFamily="34" charset="0"/>
              </a:rPr>
              <a:t>Philadelphia</a:t>
            </a:r>
            <a:r>
              <a:rPr lang="en-US" altLang="en-US" sz="2800" i="1" dirty="0">
                <a:cs typeface="Arial" panose="020B0604020202020204" pitchFamily="34" charset="0"/>
              </a:rPr>
              <a:t>, and unto </a:t>
            </a:r>
            <a:r>
              <a:rPr lang="en-US" altLang="en-US" sz="2800" i="1" u="sng" dirty="0">
                <a:cs typeface="Arial" panose="020B0604020202020204" pitchFamily="34" charset="0"/>
              </a:rPr>
              <a:t>Laodicea</a:t>
            </a:r>
            <a:r>
              <a:rPr lang="en-US" altLang="en-US" sz="2800" i="1" dirty="0">
                <a:cs typeface="Arial" panose="020B0604020202020204" pitchFamily="34" charset="0"/>
              </a:rPr>
              <a:t>.”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025DEA-C067-480F-8CBF-06A1B9F9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altLang="en-US" b="1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813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2E862-DF9B-4095-AB45-FA97B5EBB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4871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Resources used: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03C2B-197C-47B6-B860-A4CE7A6D0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256" y="825629"/>
            <a:ext cx="8814062" cy="5858014"/>
          </a:xfr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A Study Of The Book Of Revelation by Bob Dodson</a:t>
            </a:r>
          </a:p>
          <a:p>
            <a:r>
              <a:rPr lang="en-US" sz="2000" dirty="0">
                <a:solidFill>
                  <a:schemeClr val="tx1"/>
                </a:solidFill>
              </a:rPr>
              <a:t>More Than Conquerors by William Hendriksen</a:t>
            </a:r>
          </a:p>
          <a:p>
            <a:r>
              <a:rPr lang="en-US" sz="2000" dirty="0">
                <a:solidFill>
                  <a:schemeClr val="tx1"/>
                </a:solidFill>
              </a:rPr>
              <a:t>Overcoming With The Lamb, Florida College Annual Lectures, February 7-10, 1994</a:t>
            </a:r>
          </a:p>
          <a:p>
            <a:r>
              <a:rPr lang="en-US" sz="2000" dirty="0">
                <a:solidFill>
                  <a:schemeClr val="tx1"/>
                </a:solidFill>
              </a:rPr>
              <a:t>Revelation: An Introduction and Commentary by Homer Hailey</a:t>
            </a:r>
          </a:p>
          <a:p>
            <a:r>
              <a:rPr lang="en-US" sz="2000" dirty="0">
                <a:solidFill>
                  <a:schemeClr val="tx1"/>
                </a:solidFill>
              </a:rPr>
              <a:t>Revelation (Truth Commentaries) by Robert </a:t>
            </a:r>
            <a:r>
              <a:rPr lang="en-US" sz="2000" dirty="0" err="1">
                <a:solidFill>
                  <a:schemeClr val="tx1"/>
                </a:solidFill>
              </a:rPr>
              <a:t>Harkrider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Revelation (A Study Workbook) by Robert </a:t>
            </a:r>
            <a:r>
              <a:rPr lang="en-US" sz="2000" dirty="0" err="1">
                <a:solidFill>
                  <a:schemeClr val="tx1"/>
                </a:solidFill>
              </a:rPr>
              <a:t>Harkrider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Revelation by Donnie Rader</a:t>
            </a:r>
          </a:p>
          <a:p>
            <a:r>
              <a:rPr lang="en-US" sz="2000" dirty="0">
                <a:solidFill>
                  <a:schemeClr val="tx1"/>
                </a:solidFill>
              </a:rPr>
              <a:t>Studies In The Book Of Revelation by Ferrell Jenkins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The Old Testament In The Book Of Revelation by Ferrell Jenkins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The Revelation Of Saint John The Divine by G.B. </a:t>
            </a:r>
            <a:r>
              <a:rPr lang="en-US" sz="2000" dirty="0" err="1">
                <a:solidFill>
                  <a:schemeClr val="tx1"/>
                </a:solidFill>
              </a:rPr>
              <a:t>Caird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The Book of Revelation by Foy E. Wallace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The Avenging of the Apostles and Prophets by Arthur M. Ogden</a:t>
            </a:r>
          </a:p>
          <a:p>
            <a:r>
              <a:rPr lang="en-US" sz="2000" dirty="0">
                <a:solidFill>
                  <a:schemeClr val="tx1"/>
                </a:solidFill>
              </a:rPr>
              <a:t>Worthy Is The Lamb by Ray Summers</a:t>
            </a:r>
          </a:p>
          <a:p>
            <a:r>
              <a:rPr lang="en-US" sz="2000" dirty="0">
                <a:solidFill>
                  <a:schemeClr val="tx1"/>
                </a:solidFill>
              </a:rPr>
              <a:t>Written exchange on “The Domitian Persecution” between Arthur M. Ogden and Ferrell Jenkins presented in Searching The Scriptures, June 12, 1989, pages 7-12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224E7D-2D11-4884-8988-18A78F2A0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71DD7C3C-26EA-48D1-89DB-82086917E937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624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450794"/>
            <a:ext cx="7886700" cy="701731"/>
          </a:xfrm>
          <a:noFill/>
        </p:spPr>
        <p:txBody>
          <a:bodyPr anchor="ctr">
            <a:spAutoFit/>
          </a:bodyPr>
          <a:lstStyle/>
          <a:p>
            <a:r>
              <a:rPr lang="en-US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It Be Understood?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235671" y="1395158"/>
            <a:ext cx="8663232" cy="5189113"/>
          </a:xfr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</a:rPr>
              <a:t>Revelation 1:1-3, </a:t>
            </a:r>
            <a:r>
              <a:rPr lang="en-US" sz="3200" b="1" i="1" dirty="0">
                <a:solidFill>
                  <a:schemeClr val="tx1"/>
                </a:solidFill>
              </a:rPr>
              <a:t>“The Revelation of Jesus Christ, which God gave him to show unto his servants, (even) the things which must shortly come to pass: and he sent and signified (it) by his angel unto his servant John; who bare witness of the word of God, and of the testimony of Jesus Christ, (even) of all things that he saw. </a:t>
            </a:r>
            <a:r>
              <a:rPr lang="en-US" sz="3600" b="1" i="1" u="sng" dirty="0">
                <a:solidFill>
                  <a:schemeClr val="tx1"/>
                </a:solidFill>
              </a:rPr>
              <a:t>Blessed is he that readeth, and they that hear the words of the prophecy, and keep the things that are written therein</a:t>
            </a:r>
            <a:r>
              <a:rPr lang="en-US" sz="3200" b="1" i="1" dirty="0">
                <a:solidFill>
                  <a:schemeClr val="tx1"/>
                </a:solidFill>
              </a:rPr>
              <a:t>: for the time is at hand.”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C91B14F-C05C-439E-8FBE-24EAA2267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71DD7C3C-26EA-48D1-89DB-82086917E937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9103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381002" y="685802"/>
            <a:ext cx="8348219" cy="452431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Message Of The Book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Revelation 17:14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36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These will make war with the Lamb, and </a:t>
            </a:r>
            <a:r>
              <a:rPr lang="en-US" altLang="en-US" sz="36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the Lamb will overcome</a:t>
            </a:r>
            <a:r>
              <a:rPr lang="en-US" alt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them, for He is Lord of lords and King of kings; </a:t>
            </a:r>
            <a:r>
              <a:rPr lang="en-US" altLang="en-US" sz="36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and those who are with Him</a:t>
            </a:r>
            <a:r>
              <a:rPr lang="en-US" alt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are called, chosen, and faithful</a:t>
            </a:r>
            <a:r>
              <a:rPr lang="en-US" alt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  <a:endParaRPr lang="en-US" altLang="en-US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71DF389-6F65-4588-9389-63B7A2D5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6999" y="6003155"/>
            <a:ext cx="2057400" cy="365125"/>
          </a:xfrm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532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1588563" y="566291"/>
            <a:ext cx="5986511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John’s Vision of Christ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Commissioning Him to Write</a:t>
            </a:r>
            <a:r>
              <a:rPr lang="en-US" alt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65988" y="1981202"/>
            <a:ext cx="9030879" cy="241912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3038" indent="173038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5200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800" dirty="0">
                <a:cs typeface="Arial" panose="020B0604020202020204" pitchFamily="34" charset="0"/>
              </a:rPr>
              <a:t>Verse 1 – The Word of God is presented through the chain of authority.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2800" dirty="0">
              <a:cs typeface="Arial" panose="020B0604020202020204" pitchFamily="34" charset="0"/>
            </a:endParaRP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dirty="0">
                <a:cs typeface="Arial" panose="020B0604020202020204" pitchFamily="34" charset="0"/>
              </a:rPr>
              <a:t>God 								Christ									His Angel									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2800" dirty="0">
              <a:cs typeface="Arial" panose="020B0604020202020204" pitchFamily="34" charset="0"/>
            </a:endParaRP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cs typeface="Arial" panose="020B0604020202020204" pitchFamily="34" charset="0"/>
              </a:rPr>
              <a:t>					 John								 People									The Seven Churches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8662C0-177B-459D-83D7-FEAC8D5E2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DE7B98A2-0BEB-4793-988A-AC150A9CF85E}"/>
              </a:ext>
            </a:extLst>
          </p:cNvPr>
          <p:cNvSpPr/>
          <p:nvPr/>
        </p:nvSpPr>
        <p:spPr>
          <a:xfrm>
            <a:off x="1003167" y="314009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prstClr val="white"/>
              </a:solidFill>
              <a:latin typeface="Corbel" panose="020B0503020204020204"/>
            </a:endParaRP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D9F0B58E-AB7B-4546-8479-8C3CF61C8EB0}"/>
              </a:ext>
            </a:extLst>
          </p:cNvPr>
          <p:cNvSpPr/>
          <p:nvPr/>
        </p:nvSpPr>
        <p:spPr>
          <a:xfrm>
            <a:off x="3264446" y="313823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prstClr val="white"/>
              </a:solidFill>
              <a:latin typeface="Corbel" panose="020B0503020204020204"/>
            </a:endParaRP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CB189957-A4B2-42E6-89E5-01BF8CCC12CE}"/>
              </a:ext>
            </a:extLst>
          </p:cNvPr>
          <p:cNvSpPr/>
          <p:nvPr/>
        </p:nvSpPr>
        <p:spPr>
          <a:xfrm>
            <a:off x="204087" y="391357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prstClr val="white"/>
              </a:solidFill>
              <a:latin typeface="Corbel" panose="020B0503020204020204"/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50A3CE8D-EDA8-4E7A-92BB-B6F12F876E0F}"/>
              </a:ext>
            </a:extLst>
          </p:cNvPr>
          <p:cNvSpPr/>
          <p:nvPr/>
        </p:nvSpPr>
        <p:spPr>
          <a:xfrm>
            <a:off x="4536125" y="391357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b="1" dirty="0">
              <a:solidFill>
                <a:prstClr val="white"/>
              </a:solidFill>
              <a:latin typeface="Corbel" panose="020B0503020204020204"/>
            </a:endParaRP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A93E0702-A34A-4E9B-AED6-BCCB93BEBB47}"/>
              </a:ext>
            </a:extLst>
          </p:cNvPr>
          <p:cNvSpPr/>
          <p:nvPr/>
        </p:nvSpPr>
        <p:spPr>
          <a:xfrm>
            <a:off x="2201201" y="391357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prstClr val="white"/>
              </a:solidFill>
              <a:latin typeface="Corbel" panose="020B0503020204020204"/>
            </a:endParaRPr>
          </a:p>
        </p:txBody>
      </p:sp>
    </p:spTree>
    <p:extLst>
      <p:ext uri="{BB962C8B-B14F-4D97-AF65-F5344CB8AC3E}">
        <p14:creationId xmlns:p14="http://schemas.microsoft.com/office/powerpoint/2010/main" val="3893674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597990" y="446270"/>
            <a:ext cx="5986511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John’s Vision of Christ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Commissioning Him to Write</a:t>
            </a:r>
            <a:r>
              <a:rPr lang="en-US" alt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114300" y="1500003"/>
            <a:ext cx="4457700" cy="531837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3038" indent="173038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5200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>
                <a:cs typeface="Arial" panose="020B0604020202020204" pitchFamily="34" charset="0"/>
              </a:rPr>
              <a:t>Salutations to the Seven Churches 	(verses 4-8, 11)</a:t>
            </a:r>
          </a:p>
          <a:p>
            <a:pPr marL="687388" lvl="1" indent="-514350" fontAlgn="base">
              <a:spcBef>
                <a:spcPts val="120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altLang="en-US" sz="2800" i="1" dirty="0">
                <a:cs typeface="Arial" panose="020B0604020202020204" pitchFamily="34" charset="0"/>
              </a:rPr>
              <a:t>Grace and peace</a:t>
            </a:r>
            <a:r>
              <a:rPr lang="en-US" altLang="en-US" sz="2800" dirty="0">
                <a:cs typeface="Arial" panose="020B0604020202020204" pitchFamily="34" charset="0"/>
              </a:rPr>
              <a:t> (verse 4)</a:t>
            </a:r>
          </a:p>
          <a:p>
            <a:pPr marL="687388" lvl="1" indent="-514350" fontAlgn="base">
              <a:spcBef>
                <a:spcPts val="120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altLang="en-US" sz="2800" i="1" dirty="0">
                <a:cs typeface="Arial" panose="020B0604020202020204" pitchFamily="34" charset="0"/>
              </a:rPr>
              <a:t>From God </a:t>
            </a:r>
            <a:r>
              <a:rPr lang="en-US" altLang="en-US" sz="2800" dirty="0">
                <a:cs typeface="Arial" panose="020B0604020202020204" pitchFamily="34" charset="0"/>
              </a:rPr>
              <a:t>(verse 4; </a:t>
            </a:r>
            <a:br>
              <a:rPr lang="en-US" altLang="en-US" sz="2800" dirty="0">
                <a:cs typeface="Arial" panose="020B0604020202020204" pitchFamily="34" charset="0"/>
              </a:rPr>
            </a:br>
            <a:r>
              <a:rPr lang="en-US" altLang="en-US" sz="2800" dirty="0">
                <a:cs typeface="Arial" panose="020B0604020202020204" pitchFamily="34" charset="0"/>
              </a:rPr>
              <a:t>cf. Exodus 3:14)</a:t>
            </a:r>
          </a:p>
          <a:p>
            <a:pPr marL="687388" lvl="1" indent="-514350" fontAlgn="base">
              <a:spcBef>
                <a:spcPts val="120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altLang="en-US" sz="2800" dirty="0">
                <a:cs typeface="Arial" panose="020B0604020202020204" pitchFamily="34" charset="0"/>
              </a:rPr>
              <a:t>Seven Spirits (verse 4; John 16:13)</a:t>
            </a:r>
          </a:p>
          <a:p>
            <a:pPr marL="687388" lvl="1" indent="-514350" fontAlgn="base">
              <a:spcBef>
                <a:spcPts val="120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altLang="en-US" sz="2800" i="1" dirty="0">
                <a:cs typeface="Arial" panose="020B0604020202020204" pitchFamily="34" charset="0"/>
              </a:rPr>
              <a:t>From Christ</a:t>
            </a:r>
            <a:r>
              <a:rPr lang="en-US" altLang="en-US" sz="2800" dirty="0">
                <a:cs typeface="Arial" panose="020B0604020202020204" pitchFamily="34" charset="0"/>
              </a:rPr>
              <a:t> </a:t>
            </a:r>
            <a:br>
              <a:rPr lang="en-US" altLang="en-US" sz="2800" dirty="0">
                <a:cs typeface="Arial" panose="020B0604020202020204" pitchFamily="34" charset="0"/>
              </a:rPr>
            </a:br>
            <a:r>
              <a:rPr lang="en-US" altLang="en-US" sz="2800" dirty="0">
                <a:cs typeface="Arial" panose="020B0604020202020204" pitchFamily="34" charset="0"/>
              </a:rPr>
              <a:t>(verses 5-8)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4F750EB-3763-4661-8454-C27CACA10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358FF9E7-1747-4C82-B94C-45EC58DF9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1902" y="2109441"/>
            <a:ext cx="4194717" cy="4801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3038" indent="173038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5200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>
                <a:solidFill>
                  <a:prstClr val="white"/>
                </a:solidFill>
                <a:cs typeface="Arial" panose="020B0604020202020204" pitchFamily="34" charset="0"/>
              </a:rPr>
              <a:t>	</a:t>
            </a:r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ABFF08DB-BC61-4A74-81A9-8402B8B9256B}"/>
              </a:ext>
            </a:extLst>
          </p:cNvPr>
          <p:cNvSpPr/>
          <p:nvPr/>
        </p:nvSpPr>
        <p:spPr>
          <a:xfrm>
            <a:off x="5066910" y="1710821"/>
            <a:ext cx="2693717" cy="4413516"/>
          </a:xfrm>
          <a:prstGeom prst="wedgeRectCallout">
            <a:avLst>
              <a:gd name="adj1" fmla="val -85072"/>
              <a:gd name="adj2" fmla="val -464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defTabSz="152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/>
            </a:pPr>
            <a:r>
              <a:rPr lang="en-US" altLang="en-US" sz="24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Seven Churches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defTabSz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implies perfection – Universal in application</a:t>
            </a:r>
            <a:r>
              <a:rPr lang="en-US" altLang="en-US" sz="2400" dirty="0">
                <a:solidFill>
                  <a:schemeClr val="tx1"/>
                </a:solidFill>
                <a:latin typeface="Corbel" panose="020B0503020204020204"/>
                <a:cs typeface="Arial" panose="020B0604020202020204" pitchFamily="34" charset="0"/>
              </a:rPr>
              <a:t>. </a:t>
            </a:r>
          </a:p>
          <a:p>
            <a:pPr defTabSz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chemeClr val="tx1"/>
                </a:solidFill>
                <a:latin typeface="Corbel" panose="020B0503020204020204"/>
                <a:cs typeface="Arial" panose="020B0604020202020204" pitchFamily="34" charset="0"/>
              </a:rPr>
              <a:t>– There were at least three other churches in Asia: Troas (Acts 20:5), Hierapolis (Colossians 4:13), and Colossae (Colossians 1:2).</a:t>
            </a:r>
            <a:endParaRPr lang="en-US" sz="2400" dirty="0">
              <a:solidFill>
                <a:schemeClr val="tx1"/>
              </a:solidFill>
              <a:latin typeface="Corbel" panose="020B0503020204020204"/>
            </a:endParaRPr>
          </a:p>
        </p:txBody>
      </p:sp>
    </p:spTree>
    <p:extLst>
      <p:ext uri="{BB962C8B-B14F-4D97-AF65-F5344CB8AC3E}">
        <p14:creationId xmlns:p14="http://schemas.microsoft.com/office/powerpoint/2010/main" val="1764648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86411" y="457202"/>
            <a:ext cx="8991600" cy="132343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Identity of Jesus Christ</a:t>
            </a:r>
            <a:br>
              <a:rPr lang="en-US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(verses 5-8)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171452" y="1790701"/>
            <a:ext cx="8727451" cy="389645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en-US" altLang="en-US" sz="2400" dirty="0">
                <a:cs typeface="Arial" panose="020B0604020202020204" pitchFamily="34" charset="0"/>
              </a:rPr>
              <a:t>Faithful witness, exact truth (verse 5). (John 5:36-39; John 8:14; Hebrews 1:1-3; John 18:36-38)</a:t>
            </a:r>
          </a:p>
          <a:p>
            <a:pPr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AutoNum type="arabicPeriod"/>
            </a:pPr>
            <a:r>
              <a:rPr lang="en-US" altLang="en-US" sz="2400" dirty="0">
                <a:cs typeface="Arial" panose="020B0604020202020204" pitchFamily="34" charset="0"/>
              </a:rPr>
              <a:t>Firstborn from the dead (verse 5). Colossians 1:18; </a:t>
            </a:r>
            <a:br>
              <a:rPr lang="en-US" altLang="en-US" sz="2400" dirty="0">
                <a:cs typeface="Arial" panose="020B0604020202020204" pitchFamily="34" charset="0"/>
              </a:rPr>
            </a:br>
            <a:r>
              <a:rPr lang="en-US" altLang="en-US" sz="2400" dirty="0">
                <a:cs typeface="Arial" panose="020B0604020202020204" pitchFamily="34" charset="0"/>
              </a:rPr>
              <a:t>1 Corinthians 15:20. He brought to nought the power of the devil (Hebrews 2:14-15; cf. Isaiah 53; Acts 2)</a:t>
            </a:r>
          </a:p>
          <a:p>
            <a:pPr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en-US" altLang="en-US" sz="2400" dirty="0">
                <a:cs typeface="Arial" panose="020B0604020202020204" pitchFamily="34" charset="0"/>
              </a:rPr>
              <a:t>Ruler over the kings of the earth (verse 5). </a:t>
            </a:r>
            <a:br>
              <a:rPr lang="en-US" altLang="en-US" sz="2400" dirty="0">
                <a:cs typeface="Arial" panose="020B0604020202020204" pitchFamily="34" charset="0"/>
              </a:rPr>
            </a:br>
            <a:r>
              <a:rPr lang="en-US" altLang="en-US" sz="2400" dirty="0">
                <a:cs typeface="Arial" panose="020B0604020202020204" pitchFamily="34" charset="0"/>
              </a:rPr>
              <a:t>Ephesians 1:19-21; Daniel 7:13-14; Daniel 2:44; Philippians 2:9-11 (Acts 2:33-36)</a:t>
            </a:r>
          </a:p>
          <a:p>
            <a:pPr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en-US" altLang="en-US" sz="2400" dirty="0">
                <a:cs typeface="Arial" panose="020B0604020202020204" pitchFamily="34" charset="0"/>
              </a:rPr>
              <a:t>Loved us (John 13:34) and washed (loosed, 7:14) us from sin (verse 5). Matthew 26:28; Romans 3:23-26; 5:9-10; Hebrews 9:14, 22, 25-28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DC9302F-7B4D-4B99-A7D1-DF295A40D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altLang="en-US" b="1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5476B78-7881-4610-B2DE-3C21B6F6D2E8}"/>
              </a:ext>
            </a:extLst>
          </p:cNvPr>
          <p:cNvSpPr txBox="1"/>
          <p:nvPr/>
        </p:nvSpPr>
        <p:spPr>
          <a:xfrm>
            <a:off x="666357" y="5687152"/>
            <a:ext cx="72294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000" b="1" dirty="0">
                <a:latin typeface="Corbel" panose="020B0503020204020204"/>
              </a:rPr>
              <a:t>Jesus is a prophet, priest, and king</a:t>
            </a:r>
            <a:r>
              <a:rPr lang="en-US" sz="2000" dirty="0">
                <a:latin typeface="Corbel" panose="020B0503020204020204"/>
              </a:rPr>
              <a:t>. He is portrayed </a:t>
            </a:r>
            <a:r>
              <a:rPr lang="en-US" sz="2000" i="1" dirty="0">
                <a:latin typeface="Corbel" panose="020B0503020204020204"/>
              </a:rPr>
              <a:t>as “the faithful witness”</a:t>
            </a:r>
            <a:r>
              <a:rPr lang="en-US" sz="2000" dirty="0">
                <a:latin typeface="Corbel" panose="020B0503020204020204"/>
              </a:rPr>
              <a:t> (prophet), </a:t>
            </a:r>
            <a:r>
              <a:rPr lang="en-US" sz="2000" i="1" dirty="0">
                <a:latin typeface="Corbel" panose="020B0503020204020204"/>
              </a:rPr>
              <a:t>“the firstborn from the dead” </a:t>
            </a:r>
            <a:r>
              <a:rPr lang="en-US" sz="2000" dirty="0">
                <a:latin typeface="Corbel" panose="020B0503020204020204"/>
              </a:rPr>
              <a:t>(a priest who sacrificed himself), and </a:t>
            </a:r>
            <a:r>
              <a:rPr lang="en-US" sz="2000" i="1" dirty="0">
                <a:latin typeface="Corbel" panose="020B0503020204020204"/>
              </a:rPr>
              <a:t>“ruler of the kings of the earth.”</a:t>
            </a:r>
          </a:p>
        </p:txBody>
      </p:sp>
    </p:spTree>
    <p:extLst>
      <p:ext uri="{BB962C8B-B14F-4D97-AF65-F5344CB8AC3E}">
        <p14:creationId xmlns:p14="http://schemas.microsoft.com/office/powerpoint/2010/main" val="1650303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3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37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7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37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152402" y="1900726"/>
            <a:ext cx="8784208" cy="448738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 startAt="5"/>
              <a:defRPr/>
            </a:pPr>
            <a:r>
              <a:rPr lang="en-US" altLang="en-US" sz="2400" dirty="0">
                <a:cs typeface="Arial" panose="020B0604020202020204" pitchFamily="34" charset="0"/>
              </a:rPr>
              <a:t>Made us kings (a kingdom – ASV), and priests </a:t>
            </a:r>
            <a:br>
              <a:rPr lang="en-US" altLang="en-US" sz="2400" dirty="0">
                <a:cs typeface="Arial" panose="020B0604020202020204" pitchFamily="34" charset="0"/>
              </a:rPr>
            </a:br>
            <a:r>
              <a:rPr lang="en-US" altLang="en-US" sz="2400" dirty="0">
                <a:cs typeface="Arial" panose="020B0604020202020204" pitchFamily="34" charset="0"/>
              </a:rPr>
              <a:t>(verse 6). Exodus 19:5-6; Revelation 5:9-10; 1 Peter 2:5, 9; </a:t>
            </a:r>
            <a:br>
              <a:rPr lang="en-US" altLang="en-US" sz="2400" dirty="0">
                <a:cs typeface="Arial" panose="020B0604020202020204" pitchFamily="34" charset="0"/>
              </a:rPr>
            </a:br>
            <a:r>
              <a:rPr lang="en-US" altLang="en-US" sz="2400" dirty="0">
                <a:cs typeface="Arial" panose="020B0604020202020204" pitchFamily="34" charset="0"/>
              </a:rPr>
              <a:t>Colossians 1:13; </a:t>
            </a:r>
            <a:r>
              <a:rPr lang="en-US" altLang="en-US" sz="2400" u="sng" dirty="0">
                <a:cs typeface="Arial" panose="020B0604020202020204" pitchFamily="34" charset="0"/>
              </a:rPr>
              <a:t>Note: Zechariah 6:12-13</a:t>
            </a:r>
          </a:p>
          <a:p>
            <a:pPr marL="457200" indent="-4572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 startAt="5"/>
              <a:defRPr/>
            </a:pPr>
            <a:r>
              <a:rPr lang="en-US" altLang="en-US" sz="2400" dirty="0">
                <a:cs typeface="Arial" panose="020B0604020202020204" pitchFamily="34" charset="0"/>
              </a:rPr>
              <a:t>To Him </a:t>
            </a:r>
            <a:r>
              <a:rPr lang="en-US" altLang="en-US" sz="2400" u="sng" dirty="0">
                <a:cs typeface="Arial" panose="020B0604020202020204" pitchFamily="34" charset="0"/>
              </a:rPr>
              <a:t>be</a:t>
            </a:r>
            <a:r>
              <a:rPr lang="en-US" altLang="en-US" sz="2400" dirty="0">
                <a:cs typeface="Arial" panose="020B0604020202020204" pitchFamily="34" charset="0"/>
              </a:rPr>
              <a:t> glory and dominion (verse 6). Daniel 7:13-14; Hebrews 12:27-28; Acts 2:36; Ephesians 1:19-23; 1 Corinthians 15:23-28; Revelation17:14</a:t>
            </a:r>
          </a:p>
          <a:p>
            <a:pPr marL="457200" indent="-4572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 startAt="5"/>
              <a:defRPr/>
            </a:pPr>
            <a:r>
              <a:rPr lang="en-US" altLang="en-US" sz="2400" dirty="0">
                <a:cs typeface="Arial" panose="020B0604020202020204" pitchFamily="34" charset="0"/>
              </a:rPr>
              <a:t>Is coming in the clouds (verse 7). Acts 1:9-11; cf. Philippians 2:10-11</a:t>
            </a:r>
          </a:p>
          <a:p>
            <a:pPr marL="457200" indent="-4572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 startAt="5"/>
            </a:pPr>
            <a:r>
              <a:rPr lang="en-US" altLang="en-US" sz="2400" i="1" dirty="0">
                <a:cs typeface="Arial" panose="020B0604020202020204" pitchFamily="34" charset="0"/>
              </a:rPr>
              <a:t>“I am the Alpha and the Omega, saith the Lord God, who is and who was and who is to come, the Almighty.”</a:t>
            </a:r>
            <a:r>
              <a:rPr lang="en-US" altLang="en-US" sz="2400" dirty="0">
                <a:cs typeface="Arial" panose="020B0604020202020204" pitchFamily="34" charset="0"/>
              </a:rPr>
              <a:t> verse 8</a:t>
            </a:r>
            <a:r>
              <a:rPr lang="en-US" altLang="en-US" sz="2400" i="1" dirty="0">
                <a:cs typeface="Arial" panose="020B0604020202020204" pitchFamily="34" charset="0"/>
              </a:rPr>
              <a:t> (</a:t>
            </a:r>
            <a:r>
              <a:rPr lang="en-US" altLang="en-US" sz="2400" i="1" dirty="0" err="1">
                <a:cs typeface="Arial" panose="020B0604020202020204" pitchFamily="34" charset="0"/>
              </a:rPr>
              <a:t>pantokrator</a:t>
            </a:r>
            <a:r>
              <a:rPr lang="en-US" altLang="en-US" sz="2400" i="1" dirty="0">
                <a:cs typeface="Arial" panose="020B0604020202020204" pitchFamily="34" charset="0"/>
              </a:rPr>
              <a:t>) appears eight other times in Revelation and applies to the Father</a:t>
            </a:r>
            <a:r>
              <a:rPr lang="en-US" altLang="en-US" sz="2400" dirty="0">
                <a:cs typeface="Arial" panose="020B0604020202020204" pitchFamily="34" charset="0"/>
              </a:rPr>
              <a:t> (4:8; 11:17; 15:3; 16:7, 14; 19:15; 21:22; translated “omnipotent” in 19:6).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DC9302F-7B4D-4B99-A7D1-DF295A40D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altLang="en-US" b="1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48AFD79A-D5B1-4E43-9F91-4081D76CD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11" y="457202"/>
            <a:ext cx="8991600" cy="132343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Identity of Jesus Christ</a:t>
            </a:r>
            <a:br>
              <a:rPr lang="en-US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(verses 5-8)</a:t>
            </a:r>
          </a:p>
        </p:txBody>
      </p:sp>
    </p:spTree>
    <p:extLst>
      <p:ext uri="{BB962C8B-B14F-4D97-AF65-F5344CB8AC3E}">
        <p14:creationId xmlns:p14="http://schemas.microsoft.com/office/powerpoint/2010/main" val="79107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3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37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7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37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1502544" y="566291"/>
            <a:ext cx="5986511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John’s Vision of Christ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Commissioning Him to Write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361952" y="1737668"/>
            <a:ext cx="8423829" cy="2265236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3038" indent="173038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5200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3200" b="1" dirty="0">
                <a:solidFill>
                  <a:srgbClr val="FFFF00"/>
                </a:solidFill>
                <a:cs typeface="Arial" panose="020B0604020202020204" pitchFamily="34" charset="0"/>
              </a:rPr>
              <a:t>John’s Vision of Christ Among the Churches (verses 9-20)</a:t>
            </a:r>
            <a:endParaRPr lang="en-US" altLang="en-US" sz="3200" dirty="0">
              <a:solidFill>
                <a:srgbClr val="FFFF00"/>
              </a:solidFill>
              <a:cs typeface="Arial" panose="020B0604020202020204" pitchFamily="34" charset="0"/>
            </a:endParaRPr>
          </a:p>
          <a:p>
            <a:pPr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2800" dirty="0">
                <a:solidFill>
                  <a:prstClr val="white"/>
                </a:solidFill>
                <a:cs typeface="Arial" panose="020B0604020202020204" pitchFamily="34" charset="0"/>
              </a:rPr>
              <a:t>John was their brother and companion. </a:t>
            </a:r>
            <a:br>
              <a:rPr lang="en-US" altLang="en-US" sz="2800" dirty="0">
                <a:solidFill>
                  <a:prstClr val="white"/>
                </a:solidFill>
                <a:cs typeface="Arial" panose="020B0604020202020204" pitchFamily="34" charset="0"/>
              </a:rPr>
            </a:br>
            <a:r>
              <a:rPr lang="en-US" altLang="en-US" sz="2800" dirty="0">
                <a:solidFill>
                  <a:prstClr val="white"/>
                </a:solidFill>
                <a:cs typeface="Arial" panose="020B0604020202020204" pitchFamily="34" charset="0"/>
              </a:rPr>
              <a:t>(verses 9-11)</a:t>
            </a:r>
          </a:p>
          <a:p>
            <a:pPr marL="630238" lvl="1" indent="-457200" fontAlgn="base"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solidFill>
                  <a:prstClr val="white"/>
                </a:solidFill>
                <a:cs typeface="Arial" panose="020B0604020202020204" pitchFamily="34" charset="0"/>
              </a:rPr>
              <a:t>Where John was </a:t>
            </a:r>
            <a:r>
              <a:rPr lang="en-US" altLang="en-US" sz="2400" i="1" dirty="0">
                <a:solidFill>
                  <a:prstClr val="white"/>
                </a:solidFill>
                <a:cs typeface="Arial" panose="020B0604020202020204" pitchFamily="34" charset="0"/>
              </a:rPr>
              <a:t>– Patmos</a:t>
            </a:r>
            <a:r>
              <a:rPr lang="en-US" altLang="en-US" sz="2400" dirty="0">
                <a:solidFill>
                  <a:prstClr val="white"/>
                </a:solidFill>
                <a:cs typeface="Arial" panose="020B0604020202020204" pitchFamily="34" charset="0"/>
              </a:rPr>
              <a:t> (verse 9)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025DEA-C067-480F-8CBF-06A1B9F9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  <p:pic>
        <p:nvPicPr>
          <p:cNvPr id="6" name="Picture 2" descr="http://visualunit.files.wordpress.com/2013/10/rev_map.png?w=412&amp;h=292">
            <a:extLst>
              <a:ext uri="{FF2B5EF4-FFF2-40B4-BE49-F238E27FC236}">
                <a16:creationId xmlns:a16="http://schemas.microsoft.com/office/drawing/2014/main" id="{B61A66E4-AA97-4453-B3C5-6D622A5F61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3684" y="4047008"/>
            <a:ext cx="5214938" cy="2773068"/>
          </a:xfrm>
          <a:prstGeom prst="rect">
            <a:avLst/>
          </a:prstGeom>
          <a:noFill/>
        </p:spPr>
      </p:pic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9F956663-B4A3-47F6-8F0F-93EC0979F0B8}"/>
              </a:ext>
            </a:extLst>
          </p:cNvPr>
          <p:cNvSpPr/>
          <p:nvPr/>
        </p:nvSpPr>
        <p:spPr>
          <a:xfrm>
            <a:off x="2234153" y="5600702"/>
            <a:ext cx="1621410" cy="1038225"/>
          </a:xfrm>
          <a:prstGeom prst="wedgeRectCallout">
            <a:avLst>
              <a:gd name="adj1" fmla="val 114909"/>
              <a:gd name="adj2" fmla="val -248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orbel" panose="020B0503020204020204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D716898-A9AF-4271-910B-740C2BFE66DB}"/>
              </a:ext>
            </a:extLst>
          </p:cNvPr>
          <p:cNvSpPr txBox="1"/>
          <p:nvPr/>
        </p:nvSpPr>
        <p:spPr>
          <a:xfrm>
            <a:off x="2234153" y="5521147"/>
            <a:ext cx="1504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>
                <a:solidFill>
                  <a:prstClr val="white"/>
                </a:solidFill>
                <a:latin typeface="Corbel" panose="020B0503020204020204"/>
              </a:rPr>
              <a:t>About sixty-five miles southwest of Ephesus</a:t>
            </a:r>
          </a:p>
        </p:txBody>
      </p:sp>
    </p:spTree>
    <p:extLst>
      <p:ext uri="{BB962C8B-B14F-4D97-AF65-F5344CB8AC3E}">
        <p14:creationId xmlns:p14="http://schemas.microsoft.com/office/powerpoint/2010/main" val="2654514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uiExpand="1" build="p"/>
      <p:bldP spid="5" grpId="0" animBg="1"/>
      <p:bldP spid="10" grpId="0"/>
    </p:bld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1_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1284</Words>
  <Application>Microsoft Office PowerPoint</Application>
  <PresentationFormat>On-screen Show (4:3)</PresentationFormat>
  <Paragraphs>109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Corbel</vt:lpstr>
      <vt:lpstr>Times New Roman</vt:lpstr>
      <vt:lpstr>Depth</vt:lpstr>
      <vt:lpstr>1_Depth</vt:lpstr>
      <vt:lpstr>A Study Of  The Book Of Revelation</vt:lpstr>
      <vt:lpstr>Resources used:</vt:lpstr>
      <vt:lpstr>Can It Be Understood?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Revelation (5-3-20)</dc:title>
  <dc:creator>Micky Galloway</dc:creator>
  <cp:lastModifiedBy>Richard Lidh</cp:lastModifiedBy>
  <cp:revision>16</cp:revision>
  <cp:lastPrinted>2020-05-03T21:59:01Z</cp:lastPrinted>
  <dcterms:created xsi:type="dcterms:W3CDTF">2020-05-03T16:12:58Z</dcterms:created>
  <dcterms:modified xsi:type="dcterms:W3CDTF">2020-05-03T21:59:08Z</dcterms:modified>
</cp:coreProperties>
</file>